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66" r:id="rId4"/>
    <p:sldId id="259" r:id="rId5"/>
    <p:sldId id="271" r:id="rId6"/>
    <p:sldId id="263" r:id="rId7"/>
    <p:sldId id="267" r:id="rId8"/>
    <p:sldId id="273" r:id="rId9"/>
    <p:sldId id="264" r:id="rId10"/>
    <p:sldId id="269" r:id="rId11"/>
    <p:sldId id="268" r:id="rId12"/>
    <p:sldId id="260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8"/>
    <p:restoredTop sz="94648"/>
  </p:normalViewPr>
  <p:slideViewPr>
    <p:cSldViewPr snapToGrid="0">
      <p:cViewPr varScale="1">
        <p:scale>
          <a:sx n="117" d="100"/>
          <a:sy n="117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3" d="100"/>
          <a:sy n="163" d="100"/>
        </p:scale>
        <p:origin x="5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DC3EE-DF38-3A43-9A31-D562AA75123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AA3E2-83F5-404B-A17F-2832FF818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8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Ecosystem of R packages main packages are </a:t>
            </a:r>
            <a:r>
              <a:rPr lang="en-US" dirty="0" err="1"/>
              <a:t>GiottoClass</a:t>
            </a:r>
            <a:r>
              <a:rPr lang="en-US" dirty="0"/>
              <a:t> and Giotto for covering both data structure representations for </a:t>
            </a:r>
            <a:r>
              <a:rPr lang="en-US" dirty="0" err="1"/>
              <a:t>spatialomics</a:t>
            </a:r>
            <a:r>
              <a:rPr lang="en-US" dirty="0"/>
              <a:t> data and analysis methods.</a:t>
            </a:r>
          </a:p>
          <a:p>
            <a:r>
              <a:rPr lang="en-US" dirty="0"/>
              <a:t>Recently published this tool in Nature Methods. Both the paper and the website </a:t>
            </a:r>
            <a:r>
              <a:rPr lang="en-US" dirty="0" err="1"/>
              <a:t>giottosuite.com</a:t>
            </a:r>
            <a:r>
              <a:rPr lang="en-US" dirty="0"/>
              <a:t> contain lots of additional examples and explanations</a:t>
            </a:r>
          </a:p>
          <a:p>
            <a:endParaRPr lang="en-US" dirty="0"/>
          </a:p>
          <a:p>
            <a:r>
              <a:rPr lang="en-US" dirty="0"/>
              <a:t>Start with </a:t>
            </a:r>
            <a:r>
              <a:rPr lang="en-US" dirty="0" err="1"/>
              <a:t>hows</a:t>
            </a:r>
            <a:r>
              <a:rPr lang="en-US" dirty="0"/>
              <a:t> and whys of Giotto Suite then move to a quick demo with Xenium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97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37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Introduced 3 data types into Giotto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your poly annotations and features, now what, what is the unit of your study</a:t>
            </a:r>
          </a:p>
          <a:p>
            <a:r>
              <a:rPr lang="en-US" dirty="0"/>
              <a:t>Key concept with natively using subcellular data is aggregation -&gt; expression matrix -&gt; downstream</a:t>
            </a:r>
          </a:p>
          <a:p>
            <a:endParaRPr lang="en-US" dirty="0"/>
          </a:p>
          <a:p>
            <a:r>
              <a:rPr lang="en-US" dirty="0"/>
              <a:t>Now that spatial unit and feature data are separate, you have a lot of freedom over how to combine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focused on spatial wrangling, how do you make sure all your data is properly lined up. </a:t>
            </a:r>
          </a:p>
          <a:p>
            <a:r>
              <a:rPr lang="en-US" dirty="0"/>
              <a:t>Compatibility of our spatial objects with rigid and affine transformations</a:t>
            </a:r>
          </a:p>
          <a:p>
            <a:r>
              <a:rPr lang="en-US" dirty="0"/>
              <a:t>Simplifies setting up an analysis in space. Also allows us to simply calculate and apply affine registrations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data also comes with spatial relationships. We offer the `relate()` function that allows you to test for particular spatial relationships like contained or intersects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Excerpt from the paper showing how you can use this function to drill down across multiple levels of polygon annotations.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 examples of Giotto’s functionalities that you can see further examples of on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7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with early Xenium V2 output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84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09CA-BCC2-56FD-D755-DD7CD421B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42897-9C44-2F78-301A-7C0C6B56D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1BBDB-EBE1-66F1-DD98-39945595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993A3-DADC-0595-2231-F8D290AA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608AA-B8C2-9386-A4D7-B6E0A19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4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8BE9-06E7-90F5-6964-452002B6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8E1F9-BF58-5CAE-7F1A-575F9A978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CA0B0-7370-5F36-7580-D4648860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A2BA3-E6CE-E602-0FBF-343CA523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761DA-1A67-56D9-0DAE-DFB457D6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D3678-4EF8-F6E1-F4EF-9400BB90AE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0C15E-0B70-5671-B487-23233AB70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FFACF-03D8-5ACE-846F-17348B9F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0429C-E935-9EE8-F885-7F33AC18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23CA7-BAD0-F215-D71C-11DED057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0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6C21-7C91-DEE2-CE8C-B0EABACB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B0DB-FFB3-1428-4D0F-353751AC0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E9E0-FE1C-72E5-A7A1-C2C2F7E6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1B2E7-C58E-5DE4-1DF7-CF834AA9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53F9D-8D12-F244-C2BF-A4A7C508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2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8F15-501A-2343-0C04-F2870C35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9C220-7F0E-F87D-8ACE-B3D2AD104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B9209-2216-F2D1-75D6-6CEB84AE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A3BF5-10B8-04B4-6C4A-565E7398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FB5B9-1F40-AB94-8CE6-89A9AC06F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0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B8B5-06B7-0BE5-4C48-2EB775AC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84133-893D-34FE-9EEB-839AE27C3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84C08-0FB1-3061-CA62-86BDEB432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97EB8-84A7-27CD-0B8C-089F923D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5672D-08DC-DD8D-BA08-238AF75B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F004E-206A-50D5-A00C-67223FE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6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9D61-0A8A-7207-A02E-EFC18096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3DE8B-7962-51C5-5B55-0531EFA2B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72349-5710-B655-AB52-4A24CDCD6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32102-F679-EC3C-9774-13817C095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80A90-7580-8A95-004B-372A9259D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BD872-9169-A721-CD0F-BDCBA532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2B64AD-F24C-BE14-1510-4DF20605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CA7143-9900-62F3-8302-CF7B5B39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7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1F5D-CA11-E4F2-02E7-FA2C8EA8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0B1D3-0EBA-9A6B-8CEB-9489858B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16AEE-FE1D-E97F-A229-641B89AE3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06894-0E5C-7695-AB09-C9E46778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8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73BCD-DE60-F8D4-237E-9EB64456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A57FC-6EEF-7BB6-714E-30D1F580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3224F-0DFE-51F9-05E5-B1E27736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8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DBB6-CEDA-CCE7-5AAF-964435DC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7C342-6F47-6BC5-BF5F-7F2D9AE96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0CBDA-7755-2B22-E848-85FE22689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E47CA-8EB1-A840-79F7-0279269C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EF734-4564-8791-7D06-E07D39CC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B7FFF-577B-BA46-162D-1F8967E2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A1B7-861F-09CB-D520-BE234FA8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4BDF85-59CD-2E50-0361-235AE4BCA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622BC-3D36-C7C9-841E-416A6F6E6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5281-D544-C514-FCDC-20DF603E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2CD01-083B-C020-D285-038F8A89F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2BF83-3937-0DF4-FECA-9600DD21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C70CD-C4C2-FC24-78E9-D66587B3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02E7-F479-BCA8-5423-B977C9DD8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BC44-2A01-E049-E8D7-C530DF551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2979-4E07-F58E-F701-F7BCBC424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F5988-7290-3CB7-1C06-7C7812B1A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9CE4-CD7E-4B0F-C628-4BF0A6D39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624" y="1400106"/>
            <a:ext cx="6601840" cy="23876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Giotto Suite</a:t>
            </a:r>
            <a:r>
              <a:rPr lang="en-US" sz="3600" dirty="0"/>
              <a:t>: Analysis Setup and Initial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B4936-497E-D104-075A-48B68715D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219" y="4714671"/>
            <a:ext cx="4513635" cy="389107"/>
          </a:xfrm>
        </p:spPr>
        <p:txBody>
          <a:bodyPr>
            <a:noAutofit/>
          </a:bodyPr>
          <a:lstStyle/>
          <a:p>
            <a:pPr algn="l"/>
            <a:r>
              <a:rPr lang="en-US" sz="1600" b="1" dirty="0">
                <a:latin typeface="Aptos SemiBold" panose="020B0004020202020204" pitchFamily="34" charset="0"/>
              </a:rPr>
              <a:t>Spatial Transcriptomics Working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8F8B1-8845-C1DF-3F28-793259648F15}"/>
              </a:ext>
            </a:extLst>
          </p:cNvPr>
          <p:cNvSpPr txBox="1"/>
          <p:nvPr/>
        </p:nvSpPr>
        <p:spPr>
          <a:xfrm>
            <a:off x="992219" y="5012987"/>
            <a:ext cx="1708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2">
                    <a:lumMod val="25000"/>
                  </a:schemeClr>
                </a:solidFill>
              </a:rPr>
              <a:t>Dec 4,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2025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Jiaji George Chen</a:t>
            </a:r>
          </a:p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jiajic@bu.edu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D5CE8-29B2-CDFA-AC84-BB7EA6F9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67" y="1822315"/>
            <a:ext cx="2632731" cy="26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84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63615-5BBC-E7C8-4CCD-7449650A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9910-5006-998E-D251-06CD0A74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122" name="Picture 2" descr="Shown is the H&amp;E aligned to the Xenium dataset with micron scaling. The blue bounds mark out the area provided as a mini dataset">
            <a:extLst>
              <a:ext uri="{FF2B5EF4-FFF2-40B4-BE49-F238E27FC236}">
                <a16:creationId xmlns:a16="http://schemas.microsoft.com/office/drawing/2014/main" id="{FD55C6BB-A647-6576-BEF6-B05DBEC7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34" y="1772433"/>
            <a:ext cx="7340252" cy="281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AAB84-7BA7-7B96-FCF7-6C262CCEA3A7}"/>
              </a:ext>
            </a:extLst>
          </p:cNvPr>
          <p:cNvSpPr txBox="1"/>
          <p:nvPr/>
        </p:nvSpPr>
        <p:spPr>
          <a:xfrm>
            <a:off x="1540701" y="1772433"/>
            <a:ext cx="279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Xenium FFPE Lung Cancer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E1EDF-6F8A-D8A9-9CA4-F7F2353FF5F0}"/>
              </a:ext>
            </a:extLst>
          </p:cNvPr>
          <p:cNvSpPr txBox="1"/>
          <p:nvPr/>
        </p:nvSpPr>
        <p:spPr>
          <a:xfrm>
            <a:off x="1853852" y="4509463"/>
            <a:ext cx="79597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order to speed up the steps of the demo and make it locally runnable, we will work a subset of the dataset.</a:t>
            </a:r>
          </a:p>
          <a:p>
            <a:endParaRPr lang="en-US" dirty="0"/>
          </a:p>
          <a:p>
            <a:r>
              <a:rPr lang="en-US" dirty="0"/>
              <a:t>- Full: -16.039, 12342.984, -3511.515, -294.455 (</a:t>
            </a:r>
            <a:r>
              <a:rPr lang="en-US" dirty="0" err="1"/>
              <a:t>xmin</a:t>
            </a:r>
            <a:r>
              <a:rPr lang="en-US" dirty="0"/>
              <a:t>, </a:t>
            </a:r>
            <a:r>
              <a:rPr lang="en-US" dirty="0" err="1"/>
              <a:t>xmax</a:t>
            </a:r>
            <a:r>
              <a:rPr lang="en-US" dirty="0"/>
              <a:t>, </a:t>
            </a:r>
            <a:r>
              <a:rPr lang="en-US" dirty="0" err="1"/>
              <a:t>ymin</a:t>
            </a:r>
            <a:r>
              <a:rPr lang="en-US" dirty="0"/>
              <a:t>, </a:t>
            </a:r>
            <a:r>
              <a:rPr lang="en-US" dirty="0" err="1"/>
              <a:t>ymax</a:t>
            </a:r>
            <a:r>
              <a:rPr lang="en-US" dirty="0"/>
              <a:t>)</a:t>
            </a:r>
          </a:p>
          <a:p>
            <a:r>
              <a:rPr lang="en-US" dirty="0"/>
              <a:t>- Mini: 6000,    7000,      -2200,     -1400    (</a:t>
            </a:r>
            <a:r>
              <a:rPr lang="en-US" dirty="0" err="1"/>
              <a:t>xmin</a:t>
            </a:r>
            <a:r>
              <a:rPr lang="en-US" dirty="0"/>
              <a:t>, </a:t>
            </a:r>
            <a:r>
              <a:rPr lang="en-US" dirty="0" err="1"/>
              <a:t>xmax</a:t>
            </a:r>
            <a:r>
              <a:rPr lang="en-US" dirty="0"/>
              <a:t>, </a:t>
            </a:r>
            <a:r>
              <a:rPr lang="en-US" dirty="0" err="1"/>
              <a:t>ymin</a:t>
            </a:r>
            <a:r>
              <a:rPr lang="en-US" dirty="0"/>
              <a:t>, </a:t>
            </a:r>
            <a:r>
              <a:rPr lang="en-US" dirty="0" err="1"/>
              <a:t>ymax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15F02-9720-6B9A-E279-4DC087B317D5}"/>
              </a:ext>
            </a:extLst>
          </p:cNvPr>
          <p:cNvSpPr txBox="1"/>
          <p:nvPr/>
        </p:nvSpPr>
        <p:spPr>
          <a:xfrm>
            <a:off x="5457789" y="871209"/>
            <a:ext cx="512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jiajic</a:t>
            </a:r>
            <a:r>
              <a:rPr lang="en-US" dirty="0"/>
              <a:t>/ST_working_group_2025/</a:t>
            </a:r>
          </a:p>
        </p:txBody>
      </p:sp>
    </p:spTree>
    <p:extLst>
      <p:ext uri="{BB962C8B-B14F-4D97-AF65-F5344CB8AC3E}">
        <p14:creationId xmlns:p14="http://schemas.microsoft.com/office/powerpoint/2010/main" val="309661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E287-98EE-CFE8-D343-FACA69E8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Binning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DAD32-430A-C483-63D2-0FCDC72F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58" y="3509151"/>
            <a:ext cx="3553282" cy="28426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0A00B3-FEF8-304E-8D6D-C6859C28A8D7}"/>
              </a:ext>
            </a:extLst>
          </p:cNvPr>
          <p:cNvGrpSpPr/>
          <p:nvPr/>
        </p:nvGrpSpPr>
        <p:grpSpPr>
          <a:xfrm>
            <a:off x="1082799" y="1448551"/>
            <a:ext cx="5345140" cy="4903226"/>
            <a:chOff x="451630" y="1463521"/>
            <a:chExt cx="5345140" cy="49032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190E04-FB54-465B-C885-5401431E5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630" y="1463521"/>
              <a:ext cx="5345140" cy="24035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3A2EDF-1CD9-7C2D-F61B-1735B5E3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467" y="3928249"/>
              <a:ext cx="5182303" cy="243849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27ED237-7099-A8DF-B1E9-A157E7D83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958" y="1073863"/>
            <a:ext cx="1693964" cy="22060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A25434-FE20-DD84-2C24-D2EBA1A28638}"/>
              </a:ext>
            </a:extLst>
          </p:cNvPr>
          <p:cNvSpPr txBox="1"/>
          <p:nvPr/>
        </p:nvSpPr>
        <p:spPr>
          <a:xfrm>
            <a:off x="9269260" y="2003992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polyStamp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tessellate()</a:t>
            </a:r>
          </a:p>
        </p:txBody>
      </p:sp>
    </p:spTree>
    <p:extLst>
      <p:ext uri="{BB962C8B-B14F-4D97-AF65-F5344CB8AC3E}">
        <p14:creationId xmlns:p14="http://schemas.microsoft.com/office/powerpoint/2010/main" val="291876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6A93-D18F-806A-270C-E18FA168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Composition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3F1820-161B-7394-1EAF-EA7191E02B2F}"/>
              </a:ext>
            </a:extLst>
          </p:cNvPr>
          <p:cNvGrpSpPr/>
          <p:nvPr/>
        </p:nvGrpSpPr>
        <p:grpSpPr>
          <a:xfrm>
            <a:off x="5169221" y="2453587"/>
            <a:ext cx="1427877" cy="1766497"/>
            <a:chOff x="1427968" y="2132556"/>
            <a:chExt cx="2756771" cy="341053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42395A0-88E7-9E6F-DEE2-B3BE1D20C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827" y="3034270"/>
              <a:ext cx="734858" cy="570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5C3F11-026C-11BB-3DBA-6DB8E717B7D4}"/>
                </a:ext>
              </a:extLst>
            </p:cNvPr>
            <p:cNvCxnSpPr/>
            <p:nvPr/>
          </p:nvCxnSpPr>
          <p:spPr>
            <a:xfrm flipH="1">
              <a:off x="1790178" y="3616891"/>
              <a:ext cx="855946" cy="9112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5DE1C6-1295-4262-7477-8C72E78EEFBB}"/>
                </a:ext>
              </a:extLst>
            </p:cNvPr>
            <p:cNvCxnSpPr>
              <a:cxnSpLocks/>
            </p:cNvCxnSpPr>
            <p:nvPr/>
          </p:nvCxnSpPr>
          <p:spPr>
            <a:xfrm>
              <a:off x="2683702" y="3610628"/>
              <a:ext cx="0" cy="16287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29BAB5-1610-10BA-2067-F732447D3F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7383" y="3003116"/>
              <a:ext cx="898741" cy="6544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164502-40A6-5083-CB81-934FB6E6F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124" y="2461203"/>
              <a:ext cx="303756" cy="1155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EED78A3-A388-B699-2051-72EAC0CB3D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2827" y="3623154"/>
              <a:ext cx="1218156" cy="3223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B77D3B2-534C-3794-DCD9-54D3E5686D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1095" y="3634114"/>
              <a:ext cx="934752" cy="10725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60C3892-5B7E-AB08-68A6-6924F65BDB2A}"/>
                </a:ext>
              </a:extLst>
            </p:cNvPr>
            <p:cNvSpPr/>
            <p:nvPr/>
          </p:nvSpPr>
          <p:spPr>
            <a:xfrm>
              <a:off x="2342368" y="3313135"/>
              <a:ext cx="607512" cy="60751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B5C56E-B91C-5FA2-B64A-9F70A6DDC95C}"/>
                </a:ext>
              </a:extLst>
            </p:cNvPr>
            <p:cNvSpPr/>
            <p:nvPr/>
          </p:nvSpPr>
          <p:spPr>
            <a:xfrm>
              <a:off x="3093929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AD7508-DF23-90EB-E6BA-B0652B8E680B}"/>
                </a:ext>
              </a:extLst>
            </p:cNvPr>
            <p:cNvSpPr/>
            <p:nvPr/>
          </p:nvSpPr>
          <p:spPr>
            <a:xfrm>
              <a:off x="1427968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5D65943-1723-45DF-8086-D9EC49404A7C}"/>
                </a:ext>
              </a:extLst>
            </p:cNvPr>
            <p:cNvSpPr/>
            <p:nvPr/>
          </p:nvSpPr>
          <p:spPr>
            <a:xfrm>
              <a:off x="3577227" y="3616891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E9EA3B-8648-8288-131B-4C65A17B3D89}"/>
                </a:ext>
              </a:extLst>
            </p:cNvPr>
            <p:cNvSpPr/>
            <p:nvPr/>
          </p:nvSpPr>
          <p:spPr>
            <a:xfrm>
              <a:off x="1486422" y="4224403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C0D44A2-B56D-CBE9-C87E-AE738D0941CE}"/>
                </a:ext>
              </a:extLst>
            </p:cNvPr>
            <p:cNvSpPr/>
            <p:nvPr/>
          </p:nvSpPr>
          <p:spPr>
            <a:xfrm>
              <a:off x="3312091" y="4402898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6254F2-50DE-EC6F-56EE-30C507E74938}"/>
                </a:ext>
              </a:extLst>
            </p:cNvPr>
            <p:cNvSpPr/>
            <p:nvPr/>
          </p:nvSpPr>
          <p:spPr>
            <a:xfrm>
              <a:off x="2399257" y="4935582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733CEA-91FF-3394-4C9B-74A109751CCD}"/>
                </a:ext>
              </a:extLst>
            </p:cNvPr>
            <p:cNvSpPr/>
            <p:nvPr/>
          </p:nvSpPr>
          <p:spPr>
            <a:xfrm>
              <a:off x="2646124" y="2132556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8F4C29D-429D-90D2-9889-CBE99382608B}"/>
              </a:ext>
            </a:extLst>
          </p:cNvPr>
          <p:cNvSpPr txBox="1"/>
          <p:nvPr/>
        </p:nvSpPr>
        <p:spPr>
          <a:xfrm>
            <a:off x="1153361" y="1595500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calculateLabelProportions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A13218-7FBA-F32D-B7CE-D3249D5D767B}"/>
              </a:ext>
            </a:extLst>
          </p:cNvPr>
          <p:cNvSpPr txBox="1"/>
          <p:nvPr/>
        </p:nvSpPr>
        <p:spPr>
          <a:xfrm>
            <a:off x="5219325" y="4509370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7440DD-FD3A-7AB7-580D-78F19D4926B0}"/>
              </a:ext>
            </a:extLst>
          </p:cNvPr>
          <p:cNvSpPr txBox="1"/>
          <p:nvPr/>
        </p:nvSpPr>
        <p:spPr>
          <a:xfrm>
            <a:off x="8861953" y="4509370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00C2FF-87E4-5684-E4AB-538706DF3608}"/>
              </a:ext>
            </a:extLst>
          </p:cNvPr>
          <p:cNvSpPr txBox="1"/>
          <p:nvPr/>
        </p:nvSpPr>
        <p:spPr>
          <a:xfrm>
            <a:off x="1609595" y="4509370"/>
            <a:ext cx="6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99C81-99E1-BED6-4429-B02F619312E8}"/>
              </a:ext>
            </a:extLst>
          </p:cNvPr>
          <p:cNvSpPr txBox="1"/>
          <p:nvPr/>
        </p:nvSpPr>
        <p:spPr>
          <a:xfrm>
            <a:off x="1609595" y="2574099"/>
            <a:ext cx="16722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	Cell1</a:t>
            </a:r>
          </a:p>
          <a:p>
            <a:r>
              <a:rPr lang="en-US" dirty="0"/>
              <a:t>A	Cell2</a:t>
            </a:r>
          </a:p>
          <a:p>
            <a:r>
              <a:rPr lang="en-US" dirty="0"/>
              <a:t>B	Cell3</a:t>
            </a:r>
          </a:p>
          <a:p>
            <a:r>
              <a:rPr lang="en-US" dirty="0"/>
              <a:t>A	Cell4</a:t>
            </a:r>
          </a:p>
          <a:p>
            <a:r>
              <a:rPr lang="en-US" dirty="0"/>
              <a:t>…	…</a:t>
            </a:r>
          </a:p>
          <a:p>
            <a:r>
              <a:rPr lang="en-US" dirty="0"/>
              <a:t>C	</a:t>
            </a:r>
            <a:r>
              <a:rPr lang="en-US" dirty="0" err="1"/>
              <a:t>CellN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6A483E-C10F-138F-5FC9-AB8DE9144DE3}"/>
              </a:ext>
            </a:extLst>
          </p:cNvPr>
          <p:cNvGrpSpPr/>
          <p:nvPr/>
        </p:nvGrpSpPr>
        <p:grpSpPr>
          <a:xfrm>
            <a:off x="3453914" y="5702975"/>
            <a:ext cx="4377846" cy="236316"/>
            <a:chOff x="1709803" y="5457360"/>
            <a:chExt cx="4377846" cy="64352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FBC43F6-9C2C-493A-CC25-5E6ED09F0031}"/>
                </a:ext>
              </a:extLst>
            </p:cNvPr>
            <p:cNvSpPr/>
            <p:nvPr/>
          </p:nvSpPr>
          <p:spPr>
            <a:xfrm>
              <a:off x="1709803" y="5457360"/>
              <a:ext cx="4377846" cy="6435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ACFCC6-4EBC-4C35-9735-1E12C5DF0303}"/>
                </a:ext>
              </a:extLst>
            </p:cNvPr>
            <p:cNvSpPr/>
            <p:nvPr/>
          </p:nvSpPr>
          <p:spPr>
            <a:xfrm>
              <a:off x="1709803" y="5457360"/>
              <a:ext cx="1966586" cy="6435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C81DFD-A6C3-8258-8FB8-0497B7722A27}"/>
                </a:ext>
              </a:extLst>
            </p:cNvPr>
            <p:cNvSpPr/>
            <p:nvPr/>
          </p:nvSpPr>
          <p:spPr>
            <a:xfrm>
              <a:off x="4878961" y="5457360"/>
              <a:ext cx="1202287" cy="6435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A3BE86C-9A10-20D6-C17E-C29A13789794}"/>
              </a:ext>
            </a:extLst>
          </p:cNvPr>
          <p:cNvSpPr txBox="1"/>
          <p:nvPr/>
        </p:nvSpPr>
        <p:spPr>
          <a:xfrm>
            <a:off x="4619739" y="6043998"/>
            <a:ext cx="210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composition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AB3DD3F-3C95-1A5F-64C6-7FDCDE4D80AC}"/>
              </a:ext>
            </a:extLst>
          </p:cNvPr>
          <p:cNvGrpSpPr/>
          <p:nvPr/>
        </p:nvGrpSpPr>
        <p:grpSpPr>
          <a:xfrm>
            <a:off x="7097565" y="2311197"/>
            <a:ext cx="1908755" cy="1967715"/>
            <a:chOff x="8368850" y="2556290"/>
            <a:chExt cx="1517965" cy="1564854"/>
          </a:xfrm>
        </p:grpSpPr>
        <p:sp>
          <p:nvSpPr>
            <p:cNvPr id="91" name="Hexagon 90">
              <a:extLst>
                <a:ext uri="{FF2B5EF4-FFF2-40B4-BE49-F238E27FC236}">
                  <a16:creationId xmlns:a16="http://schemas.microsoft.com/office/drawing/2014/main" id="{B6041E7F-9280-4586-28A1-A4759C6653A9}"/>
                </a:ext>
              </a:extLst>
            </p:cNvPr>
            <p:cNvSpPr/>
            <p:nvPr/>
          </p:nvSpPr>
          <p:spPr>
            <a:xfrm>
              <a:off x="8375113" y="3345429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B934BEA8-E375-7B8E-4855-3E5C7738CBA5}"/>
                </a:ext>
              </a:extLst>
            </p:cNvPr>
            <p:cNvSpPr/>
            <p:nvPr/>
          </p:nvSpPr>
          <p:spPr>
            <a:xfrm>
              <a:off x="8838576" y="3602213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843B2C44-B2FC-BB0A-39FA-DF002B7F83E1}"/>
                </a:ext>
              </a:extLst>
            </p:cNvPr>
            <p:cNvSpPr/>
            <p:nvPr/>
          </p:nvSpPr>
          <p:spPr>
            <a:xfrm>
              <a:off x="9284855" y="3333328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Hexagon 93">
              <a:extLst>
                <a:ext uri="{FF2B5EF4-FFF2-40B4-BE49-F238E27FC236}">
                  <a16:creationId xmlns:a16="http://schemas.microsoft.com/office/drawing/2014/main" id="{A17CD1CC-7276-9EC3-CBCF-00AF1AD27253}"/>
                </a:ext>
              </a:extLst>
            </p:cNvPr>
            <p:cNvSpPr/>
            <p:nvPr/>
          </p:nvSpPr>
          <p:spPr>
            <a:xfrm>
              <a:off x="9276987" y="280681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Hexagon 94">
              <a:extLst>
                <a:ext uri="{FF2B5EF4-FFF2-40B4-BE49-F238E27FC236}">
                  <a16:creationId xmlns:a16="http://schemas.microsoft.com/office/drawing/2014/main" id="{99503C57-7BCD-D70F-1CCC-93ED35AB849B}"/>
                </a:ext>
              </a:extLst>
            </p:cNvPr>
            <p:cNvSpPr/>
            <p:nvPr/>
          </p:nvSpPr>
          <p:spPr>
            <a:xfrm>
              <a:off x="8832313" y="255629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Hexagon 95">
              <a:extLst>
                <a:ext uri="{FF2B5EF4-FFF2-40B4-BE49-F238E27FC236}">
                  <a16:creationId xmlns:a16="http://schemas.microsoft.com/office/drawing/2014/main" id="{E131CAF4-086C-C51E-FBBE-40010495C4B2}"/>
                </a:ext>
              </a:extLst>
            </p:cNvPr>
            <p:cNvSpPr/>
            <p:nvPr/>
          </p:nvSpPr>
          <p:spPr>
            <a:xfrm>
              <a:off x="8368850" y="2819337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ADDF348-15BA-ECCD-30C2-6237D54E1122}"/>
                </a:ext>
              </a:extLst>
            </p:cNvPr>
            <p:cNvGrpSpPr/>
            <p:nvPr/>
          </p:nvGrpSpPr>
          <p:grpSpPr>
            <a:xfrm>
              <a:off x="8824252" y="3079146"/>
              <a:ext cx="601960" cy="518931"/>
              <a:chOff x="8143197" y="2378864"/>
              <a:chExt cx="2199947" cy="189650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50237C9-5C35-212D-54DA-CC46071AA162}"/>
                  </a:ext>
                </a:extLst>
              </p:cNvPr>
              <p:cNvGrpSpPr/>
              <p:nvPr/>
            </p:nvGrpSpPr>
            <p:grpSpPr>
              <a:xfrm>
                <a:off x="8612224" y="2425887"/>
                <a:ext cx="1427877" cy="1766497"/>
                <a:chOff x="1427968" y="2132556"/>
                <a:chExt cx="2756771" cy="3410538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4E29062-7C4F-2626-28C4-651E5ECF63E0}"/>
                    </a:ext>
                  </a:extLst>
                </p:cNvPr>
                <p:cNvSpPr/>
                <p:nvPr/>
              </p:nvSpPr>
              <p:spPr>
                <a:xfrm>
                  <a:off x="2342368" y="3313135"/>
                  <a:ext cx="607512" cy="607512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FFD2A83B-33FB-4BF4-8AA2-AF54C6FEEE17}"/>
                    </a:ext>
                  </a:extLst>
                </p:cNvPr>
                <p:cNvSpPr/>
                <p:nvPr/>
              </p:nvSpPr>
              <p:spPr>
                <a:xfrm>
                  <a:off x="3093929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877ABBF-2591-F67B-768D-E5D7FDF75949}"/>
                    </a:ext>
                  </a:extLst>
                </p:cNvPr>
                <p:cNvSpPr/>
                <p:nvPr/>
              </p:nvSpPr>
              <p:spPr>
                <a:xfrm>
                  <a:off x="1427968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93176019-B5CD-065B-52BB-92633D21E87C}"/>
                    </a:ext>
                  </a:extLst>
                </p:cNvPr>
                <p:cNvSpPr/>
                <p:nvPr/>
              </p:nvSpPr>
              <p:spPr>
                <a:xfrm>
                  <a:off x="3577227" y="3616891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9BE728C-6A8C-7EDF-1609-2FE953DF658C}"/>
                    </a:ext>
                  </a:extLst>
                </p:cNvPr>
                <p:cNvSpPr/>
                <p:nvPr/>
              </p:nvSpPr>
              <p:spPr>
                <a:xfrm>
                  <a:off x="1486422" y="4224403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4F32E56-C7D2-722F-3A2E-156727B9E691}"/>
                    </a:ext>
                  </a:extLst>
                </p:cNvPr>
                <p:cNvSpPr/>
                <p:nvPr/>
              </p:nvSpPr>
              <p:spPr>
                <a:xfrm>
                  <a:off x="3312091" y="4402898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3E7789A-BD04-CF41-0753-EDD4952A4CEB}"/>
                    </a:ext>
                  </a:extLst>
                </p:cNvPr>
                <p:cNvSpPr/>
                <p:nvPr/>
              </p:nvSpPr>
              <p:spPr>
                <a:xfrm>
                  <a:off x="2399257" y="4935582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9DBF7BF-1809-1393-B760-8800A8AC003A}"/>
                    </a:ext>
                  </a:extLst>
                </p:cNvPr>
                <p:cNvSpPr/>
                <p:nvPr/>
              </p:nvSpPr>
              <p:spPr>
                <a:xfrm>
                  <a:off x="2646124" y="2132556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3" name="Hexagon 72">
                <a:extLst>
                  <a:ext uri="{FF2B5EF4-FFF2-40B4-BE49-F238E27FC236}">
                    <a16:creationId xmlns:a16="http://schemas.microsoft.com/office/drawing/2014/main" id="{0713E7A8-DBDD-2708-7DDD-AD89FA577C01}"/>
                  </a:ext>
                </a:extLst>
              </p:cNvPr>
              <p:cNvSpPr/>
              <p:nvPr/>
            </p:nvSpPr>
            <p:spPr>
              <a:xfrm>
                <a:off x="8143197" y="2378864"/>
                <a:ext cx="2199947" cy="1896506"/>
              </a:xfrm>
              <a:prstGeom prst="hexagon">
                <a:avLst>
                  <a:gd name="adj" fmla="val 28963"/>
                  <a:gd name="vf" fmla="val 115470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972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5156-BA21-7452-4338-D28D063AE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Transfer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1C15CC-0DAC-B73E-7D24-7B343DF2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1" y="1683186"/>
            <a:ext cx="3585576" cy="358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962E77A-D634-691E-8B43-25AE6C156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7"/>
          <a:stretch>
            <a:fillRect/>
          </a:stretch>
        </p:blipFill>
        <p:spPr bwMode="auto">
          <a:xfrm>
            <a:off x="5002061" y="1636212"/>
            <a:ext cx="2922343" cy="362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4BA05FB-9CF4-6924-CE0A-39B474840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439" y="1655462"/>
            <a:ext cx="3585576" cy="358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0AF06-806E-A838-23D6-5256F7A06BAD}"/>
              </a:ext>
            </a:extLst>
          </p:cNvPr>
          <p:cNvSpPr txBox="1"/>
          <p:nvPr/>
        </p:nvSpPr>
        <p:spPr>
          <a:xfrm>
            <a:off x="1230723" y="5586608"/>
            <a:ext cx="86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labels from one subset of cells to another or from one </a:t>
            </a:r>
            <a:r>
              <a:rPr lang="en-US" dirty="0" err="1"/>
              <a:t>giotto</a:t>
            </a:r>
            <a:r>
              <a:rPr lang="en-US" dirty="0"/>
              <a:t> object to another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4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16B86C-FE86-1143-FE2F-E870863A5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055" y="1870954"/>
            <a:ext cx="6826384" cy="2730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91185D-6C91-7A54-596E-0BD3F4F875A0}"/>
              </a:ext>
            </a:extLst>
          </p:cNvPr>
          <p:cNvSpPr txBox="1"/>
          <p:nvPr/>
        </p:nvSpPr>
        <p:spPr>
          <a:xfrm>
            <a:off x="3391710" y="5635557"/>
            <a:ext cx="501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examples and tutorials: </a:t>
            </a:r>
            <a:r>
              <a:rPr lang="en-US" dirty="0" err="1"/>
              <a:t>giottosuite.com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C02AF7-E337-3133-6DB8-883731169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85" y="1910729"/>
            <a:ext cx="3267802" cy="3036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031C6-6782-8CB7-9B78-449402CB7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807" y="992221"/>
            <a:ext cx="1033842" cy="8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9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B2E65-7FED-2F55-CB75-436CA7926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7D2B-785E-CBB5-2772-A00C405F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6970AE-A002-7414-6136-1508FDFC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959" y="1558868"/>
            <a:ext cx="4648041" cy="4331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820D0A-BE05-440D-AB8A-2BB57F9A09F9}"/>
              </a:ext>
            </a:extLst>
          </p:cNvPr>
          <p:cNvSpPr txBox="1"/>
          <p:nvPr/>
        </p:nvSpPr>
        <p:spPr>
          <a:xfrm>
            <a:off x="1931554" y="5922505"/>
            <a:ext cx="143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of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17752-6693-C569-C09F-2789FD1BB8D3}"/>
              </a:ext>
            </a:extLst>
          </p:cNvPr>
          <p:cNvSpPr txBox="1"/>
          <p:nvPr/>
        </p:nvSpPr>
        <p:spPr>
          <a:xfrm>
            <a:off x="4432585" y="592250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19D508-C50C-5FA6-1915-091F0914E3E4}"/>
              </a:ext>
            </a:extLst>
          </p:cNvPr>
          <p:cNvGrpSpPr/>
          <p:nvPr/>
        </p:nvGrpSpPr>
        <p:grpSpPr>
          <a:xfrm rot="1810179">
            <a:off x="3551539" y="4861174"/>
            <a:ext cx="440880" cy="750803"/>
            <a:chOff x="2191398" y="4193208"/>
            <a:chExt cx="440880" cy="750803"/>
          </a:xfrm>
        </p:grpSpPr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736703CF-52ED-6136-0F2C-9075F2A79E95}"/>
                </a:ext>
              </a:extLst>
            </p:cNvPr>
            <p:cNvSpPr/>
            <p:nvPr/>
          </p:nvSpPr>
          <p:spPr>
            <a:xfrm rot="19787667">
              <a:off x="2191398" y="4306698"/>
              <a:ext cx="243084" cy="637313"/>
            </a:xfrm>
            <a:prstGeom prst="leftArrow">
              <a:avLst>
                <a:gd name="adj1" fmla="val 50000"/>
                <a:gd name="adj2" fmla="val 6276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AFBE7559-17CD-09B8-20EA-2C2EE81DB0F1}"/>
                </a:ext>
              </a:extLst>
            </p:cNvPr>
            <p:cNvSpPr/>
            <p:nvPr/>
          </p:nvSpPr>
          <p:spPr>
            <a:xfrm rot="9000000">
              <a:off x="2389194" y="4193208"/>
              <a:ext cx="243084" cy="637313"/>
            </a:xfrm>
            <a:prstGeom prst="leftArrow">
              <a:avLst>
                <a:gd name="adj1" fmla="val 50000"/>
                <a:gd name="adj2" fmla="val 6276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E77F67-EC0B-D261-AEC3-DD0F27E6B77C}"/>
              </a:ext>
            </a:extLst>
          </p:cNvPr>
          <p:cNvSpPr txBox="1"/>
          <p:nvPr/>
        </p:nvSpPr>
        <p:spPr>
          <a:xfrm>
            <a:off x="6833840" y="2293590"/>
            <a:ext cx="4586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Need a tool that can:</a:t>
            </a:r>
          </a:p>
          <a:p>
            <a:pPr marL="285750" indent="-285750">
              <a:buFontTx/>
              <a:buChar char="-"/>
            </a:pPr>
            <a:r>
              <a:rPr lang="en-US" dirty="0"/>
              <a:t>Handle more complex spatial datasets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Generalizable and agnostic of spatial assay</a:t>
            </a:r>
          </a:p>
          <a:p>
            <a:pPr marL="285750" indent="-285750">
              <a:buFontTx/>
              <a:buChar char="-"/>
            </a:pPr>
            <a:r>
              <a:rPr lang="en-US" dirty="0"/>
              <a:t>Flexible across scale and feature modality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Natively work with subcellular information that is split into spatial units and feature types</a:t>
            </a:r>
          </a:p>
        </p:txBody>
      </p:sp>
    </p:spTree>
    <p:extLst>
      <p:ext uri="{BB962C8B-B14F-4D97-AF65-F5344CB8AC3E}">
        <p14:creationId xmlns:p14="http://schemas.microsoft.com/office/powerpoint/2010/main" val="2509395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139D-5436-C3F9-FB35-9CC35ACA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749"/>
            <a:ext cx="10515600" cy="1325563"/>
          </a:xfrm>
        </p:spPr>
        <p:txBody>
          <a:bodyPr/>
          <a:lstStyle/>
          <a:p>
            <a:r>
              <a:rPr lang="en-US" dirty="0"/>
              <a:t>Spatial Datatypes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890A61-281B-8CA0-1E24-E5D75FBC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866"/>
          <a:stretch>
            <a:fillRect/>
          </a:stretch>
        </p:blipFill>
        <p:spPr>
          <a:xfrm>
            <a:off x="1255480" y="2154476"/>
            <a:ext cx="2261444" cy="33524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BA0507-F72C-BD23-881C-0E15FCCF436F}"/>
              </a:ext>
            </a:extLst>
          </p:cNvPr>
          <p:cNvSpPr txBox="1"/>
          <p:nvPr/>
        </p:nvSpPr>
        <p:spPr>
          <a:xfrm>
            <a:off x="4014340" y="3526077"/>
            <a:ext cx="1344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  <a:p>
            <a:r>
              <a:rPr lang="en-US" dirty="0"/>
              <a:t>Tiff/</a:t>
            </a:r>
            <a:r>
              <a:rPr lang="en-US" dirty="0" err="1"/>
              <a:t>ome</a:t>
            </a:r>
            <a:r>
              <a:rPr lang="en-US" dirty="0"/>
              <a:t>-tiff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D9FCF-2C02-97A0-6186-2CFF94C5918A}"/>
              </a:ext>
            </a:extLst>
          </p:cNvPr>
          <p:cNvSpPr txBox="1"/>
          <p:nvPr/>
        </p:nvSpPr>
        <p:spPr>
          <a:xfrm>
            <a:off x="4014340" y="2542784"/>
            <a:ext cx="16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Feature_ID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55E22-BC63-6253-D25B-2D8CE53B5FC5}"/>
              </a:ext>
            </a:extLst>
          </p:cNvPr>
          <p:cNvSpPr txBox="1"/>
          <p:nvPr/>
        </p:nvSpPr>
        <p:spPr>
          <a:xfrm>
            <a:off x="4014340" y="4875662"/>
            <a:ext cx="1259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Poly_1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</a:t>
            </a:r>
          </a:p>
          <a:p>
            <a:r>
              <a:rPr lang="en-US" dirty="0">
                <a:solidFill>
                  <a:srgbClr val="C00000"/>
                </a:solidFill>
              </a:rPr>
              <a:t>Poly_2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</a:t>
            </a:r>
          </a:p>
          <a:p>
            <a:r>
              <a:rPr lang="en-US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C2747-373E-92CF-540B-2C103A6E38B9}"/>
              </a:ext>
            </a:extLst>
          </p:cNvPr>
          <p:cNvSpPr txBox="1"/>
          <p:nvPr/>
        </p:nvSpPr>
        <p:spPr>
          <a:xfrm>
            <a:off x="4014340" y="4594013"/>
            <a:ext cx="11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42CFDE-E245-C706-15F9-C107365F74F1}"/>
              </a:ext>
            </a:extLst>
          </p:cNvPr>
          <p:cNvSpPr txBox="1"/>
          <p:nvPr/>
        </p:nvSpPr>
        <p:spPr>
          <a:xfrm>
            <a:off x="5573188" y="4866361"/>
            <a:ext cx="136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F3673-9741-6F6F-90D1-1E2CE4E51760}"/>
              </a:ext>
            </a:extLst>
          </p:cNvPr>
          <p:cNvSpPr txBox="1"/>
          <p:nvPr/>
        </p:nvSpPr>
        <p:spPr>
          <a:xfrm>
            <a:off x="7241617" y="4850423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B799B-F369-6B5E-8133-C7D2066125CB}"/>
              </a:ext>
            </a:extLst>
          </p:cNvPr>
          <p:cNvSpPr txBox="1"/>
          <p:nvPr/>
        </p:nvSpPr>
        <p:spPr>
          <a:xfrm>
            <a:off x="5616125" y="1699311"/>
            <a:ext cx="13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Types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D73DE-5B52-2756-B52E-8981081BA2EE}"/>
              </a:ext>
            </a:extLst>
          </p:cNvPr>
          <p:cNvSpPr txBox="1"/>
          <p:nvPr/>
        </p:nvSpPr>
        <p:spPr>
          <a:xfrm>
            <a:off x="8461332" y="2542784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createGiottoPoints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6DB931-98CF-8C33-70B7-3489CD9078D6}"/>
              </a:ext>
            </a:extLst>
          </p:cNvPr>
          <p:cNvSpPr txBox="1"/>
          <p:nvPr/>
        </p:nvSpPr>
        <p:spPr>
          <a:xfrm>
            <a:off x="8461332" y="387054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createGiottoLargeImage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81CC14-AB7D-F35C-D5F4-C0B98A86CEBC}"/>
              </a:ext>
            </a:extLst>
          </p:cNvPr>
          <p:cNvSpPr txBox="1"/>
          <p:nvPr/>
        </p:nvSpPr>
        <p:spPr>
          <a:xfrm>
            <a:off x="8461332" y="4865987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createGiottoPolygon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703004-1BFE-CCE7-7E7D-2CBF2557E4A0}"/>
              </a:ext>
            </a:extLst>
          </p:cNvPr>
          <p:cNvSpPr txBox="1"/>
          <p:nvPr/>
        </p:nvSpPr>
        <p:spPr>
          <a:xfrm>
            <a:off x="9187841" y="1699311"/>
            <a:ext cx="111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64593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0F2DF-CFC9-5832-0B30-C24804D26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6D3F-74CC-82A8-2732-74559A83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749"/>
            <a:ext cx="10515600" cy="1325563"/>
          </a:xfrm>
        </p:spPr>
        <p:txBody>
          <a:bodyPr/>
          <a:lstStyle/>
          <a:p>
            <a:r>
              <a:rPr lang="en-US" dirty="0"/>
              <a:t>Aggregation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5D816-FED8-0486-62E6-375C717C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866"/>
          <a:stretch>
            <a:fillRect/>
          </a:stretch>
        </p:blipFill>
        <p:spPr>
          <a:xfrm>
            <a:off x="788571" y="2154476"/>
            <a:ext cx="2261444" cy="33524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9C2FFE7-A4AA-D0F2-5DEC-53C058074827}"/>
              </a:ext>
            </a:extLst>
          </p:cNvPr>
          <p:cNvGrpSpPr/>
          <p:nvPr/>
        </p:nvGrpSpPr>
        <p:grpSpPr>
          <a:xfrm>
            <a:off x="5331912" y="1734683"/>
            <a:ext cx="1801250" cy="1694317"/>
            <a:chOff x="7212121" y="1603159"/>
            <a:chExt cx="1801250" cy="16943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B6255A-2707-5A4E-7600-C0CE7B8B8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2121" y="1936735"/>
              <a:ext cx="1762778" cy="136074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850FA9-FB33-4212-4228-418FA1166808}"/>
                </a:ext>
              </a:extLst>
            </p:cNvPr>
            <p:cNvSpPr txBox="1"/>
            <p:nvPr/>
          </p:nvSpPr>
          <p:spPr>
            <a:xfrm>
              <a:off x="8211548" y="1603159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14B563-615E-CB11-18E0-8AA260664A98}"/>
              </a:ext>
            </a:extLst>
          </p:cNvPr>
          <p:cNvGrpSpPr/>
          <p:nvPr/>
        </p:nvGrpSpPr>
        <p:grpSpPr>
          <a:xfrm>
            <a:off x="5162807" y="4072348"/>
            <a:ext cx="1998995" cy="1749121"/>
            <a:chOff x="7043016" y="3940824"/>
            <a:chExt cx="1998995" cy="17491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4D6377-6D5A-70D2-E01A-121B6D49E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3016" y="3940824"/>
              <a:ext cx="1998995" cy="1749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4BBDA8-E578-1CCD-DEC0-1D42973498A3}"/>
                </a:ext>
              </a:extLst>
            </p:cNvPr>
            <p:cNvSpPr txBox="1"/>
            <p:nvPr/>
          </p:nvSpPr>
          <p:spPr>
            <a:xfrm>
              <a:off x="7380752" y="4492220"/>
              <a:ext cx="1084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Intensity sum</a:t>
              </a:r>
            </a:p>
          </p:txBody>
        </p:sp>
      </p:grpSp>
      <p:pic>
        <p:nvPicPr>
          <p:cNvPr id="2050" name="Picture 2" descr="Aggregated Data">
            <a:extLst>
              <a:ext uri="{FF2B5EF4-FFF2-40B4-BE49-F238E27FC236}">
                <a16:creationId xmlns:a16="http://schemas.microsoft.com/office/drawing/2014/main" id="{E06C1F21-911B-C2EA-6BEE-E61774D0C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9263868" y="2925094"/>
            <a:ext cx="1881804" cy="192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eft Arrow 19">
            <a:extLst>
              <a:ext uri="{FF2B5EF4-FFF2-40B4-BE49-F238E27FC236}">
                <a16:creationId xmlns:a16="http://schemas.microsoft.com/office/drawing/2014/main" id="{110AF542-39D3-141D-CC96-1103A0DD6F61}"/>
              </a:ext>
            </a:extLst>
          </p:cNvPr>
          <p:cNvSpPr/>
          <p:nvPr/>
        </p:nvSpPr>
        <p:spPr>
          <a:xfrm rot="10800000">
            <a:off x="4057111" y="3344449"/>
            <a:ext cx="432902" cy="1022014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7E365627-A093-5FA2-406D-77B4BDF98AC6}"/>
              </a:ext>
            </a:extLst>
          </p:cNvPr>
          <p:cNvSpPr/>
          <p:nvPr/>
        </p:nvSpPr>
        <p:spPr>
          <a:xfrm rot="10800000">
            <a:off x="8091974" y="3344449"/>
            <a:ext cx="432902" cy="1022014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29B53-F40C-A81E-576F-757AB51235A0}"/>
              </a:ext>
            </a:extLst>
          </p:cNvPr>
          <p:cNvSpPr txBox="1"/>
          <p:nvPr/>
        </p:nvSpPr>
        <p:spPr>
          <a:xfrm>
            <a:off x="3036407" y="2758090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calculateOverlap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53CC7-0854-F6A5-839B-E10197DAA85F}"/>
              </a:ext>
            </a:extLst>
          </p:cNvPr>
          <p:cNvSpPr txBox="1"/>
          <p:nvPr/>
        </p:nvSpPr>
        <p:spPr>
          <a:xfrm>
            <a:off x="7161802" y="2758229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overlapToMatrix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0045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5613-FE8C-4959-5A5B-563E614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Wrangling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5456E-69A0-9A12-4FD0-B8536800B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415"/>
            <a:ext cx="2241621" cy="286429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0B070E2-9985-5AAD-9D08-1087D5807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22" y="1765844"/>
            <a:ext cx="5044908" cy="41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B612033-D6D7-2D98-28DF-8C390A21A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758" y="1127614"/>
            <a:ext cx="2828081" cy="27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49C772F-F6D2-80B8-DDC6-EB1A63F5C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131" y="3918561"/>
            <a:ext cx="2669927" cy="244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3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05F4-34CC-E3E0-7230-3C0799C7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Relationships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F8E21-C436-6246-43CE-DEBFA058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24" y="1594622"/>
            <a:ext cx="4732772" cy="4898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C4A88-8CB7-0955-C488-306112B1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06" y="2780777"/>
            <a:ext cx="3454796" cy="3343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7E7844-FBBA-B922-8CEB-D05CCFC0CF2C}"/>
              </a:ext>
            </a:extLst>
          </p:cNvPr>
          <p:cNvSpPr txBox="1"/>
          <p:nvPr/>
        </p:nvSpPr>
        <p:spPr>
          <a:xfrm>
            <a:off x="5958510" y="1929008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relate() # single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F7005-8876-D710-7931-768DCFD2AEAA}"/>
              </a:ext>
            </a:extLst>
          </p:cNvPr>
          <p:cNvSpPr txBox="1"/>
          <p:nvPr/>
        </p:nvSpPr>
        <p:spPr>
          <a:xfrm>
            <a:off x="5958510" y="1576253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spatQuery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# across polygon sets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gobject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46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9279-04EE-D2B9-A7DF-45BA07AF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161A8B-5B15-3A50-FC4E-D4E1C3A437BE}"/>
              </a:ext>
            </a:extLst>
          </p:cNvPr>
          <p:cNvSpPr txBox="1"/>
          <p:nvPr/>
        </p:nvSpPr>
        <p:spPr>
          <a:xfrm>
            <a:off x="10118438" y="6400800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giottosuite.com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9B6E72-E96F-5934-5D4E-B057AE4755D9}"/>
              </a:ext>
            </a:extLst>
          </p:cNvPr>
          <p:cNvSpPr/>
          <p:nvPr/>
        </p:nvSpPr>
        <p:spPr>
          <a:xfrm>
            <a:off x="8745395" y="1728045"/>
            <a:ext cx="1791953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C01FC-C288-1940-6176-DCE4287FCF4B}"/>
              </a:ext>
            </a:extLst>
          </p:cNvPr>
          <p:cNvSpPr txBox="1"/>
          <p:nvPr/>
        </p:nvSpPr>
        <p:spPr>
          <a:xfrm>
            <a:off x="5664259" y="1378318"/>
            <a:ext cx="1485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Niche Analysis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4B0AAB-86E3-3849-BE67-B4C35CC1ACC3}"/>
              </a:ext>
            </a:extLst>
          </p:cNvPr>
          <p:cNvGrpSpPr/>
          <p:nvPr/>
        </p:nvGrpSpPr>
        <p:grpSpPr>
          <a:xfrm>
            <a:off x="5794540" y="2072800"/>
            <a:ext cx="791788" cy="979561"/>
            <a:chOff x="1427968" y="2132556"/>
            <a:chExt cx="2756771" cy="34105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45CC9E-DE83-740E-73B8-A50B14C18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827" y="3034270"/>
              <a:ext cx="734858" cy="570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852C18-48F9-5C5C-8E82-B5A4426D084C}"/>
                </a:ext>
              </a:extLst>
            </p:cNvPr>
            <p:cNvCxnSpPr/>
            <p:nvPr/>
          </p:nvCxnSpPr>
          <p:spPr>
            <a:xfrm flipH="1">
              <a:off x="1790178" y="3616891"/>
              <a:ext cx="855946" cy="9112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DA6BE9-CC0D-B8AF-5996-1B0E9E04222A}"/>
                </a:ext>
              </a:extLst>
            </p:cNvPr>
            <p:cNvCxnSpPr>
              <a:cxnSpLocks/>
            </p:cNvCxnSpPr>
            <p:nvPr/>
          </p:nvCxnSpPr>
          <p:spPr>
            <a:xfrm>
              <a:off x="2683702" y="3610628"/>
              <a:ext cx="0" cy="16287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A8710B2-B340-C0AC-2F29-F367272F1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7383" y="3003116"/>
              <a:ext cx="898741" cy="6544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36D778-FD54-3443-F762-9D5B31E58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124" y="2461203"/>
              <a:ext cx="303756" cy="1155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27F6D6-91C1-8234-9FCF-654A5D187C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2827" y="3623154"/>
              <a:ext cx="1218156" cy="3223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4BCCEB-BB10-C047-F9D0-D9270B4674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1095" y="3634114"/>
              <a:ext cx="934752" cy="10725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B39969-F480-D895-009C-6A64DF827F1E}"/>
                </a:ext>
              </a:extLst>
            </p:cNvPr>
            <p:cNvSpPr/>
            <p:nvPr/>
          </p:nvSpPr>
          <p:spPr>
            <a:xfrm>
              <a:off x="2342368" y="3313135"/>
              <a:ext cx="607512" cy="60751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1A152F-27AF-B349-60F2-E8FE691BEC19}"/>
                </a:ext>
              </a:extLst>
            </p:cNvPr>
            <p:cNvSpPr/>
            <p:nvPr/>
          </p:nvSpPr>
          <p:spPr>
            <a:xfrm>
              <a:off x="3093929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37BC69-B217-0B6E-A84B-13F75D0255D1}"/>
                </a:ext>
              </a:extLst>
            </p:cNvPr>
            <p:cNvSpPr/>
            <p:nvPr/>
          </p:nvSpPr>
          <p:spPr>
            <a:xfrm>
              <a:off x="1427968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59F0F7E-F60A-6FAA-B60F-8E0DAE3006A6}"/>
                </a:ext>
              </a:extLst>
            </p:cNvPr>
            <p:cNvSpPr/>
            <p:nvPr/>
          </p:nvSpPr>
          <p:spPr>
            <a:xfrm>
              <a:off x="3577227" y="3616891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E269E2-F022-D86E-1D98-1783F9DD29C3}"/>
                </a:ext>
              </a:extLst>
            </p:cNvPr>
            <p:cNvSpPr/>
            <p:nvPr/>
          </p:nvSpPr>
          <p:spPr>
            <a:xfrm>
              <a:off x="1486422" y="4224403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2A688B-C603-5537-1514-80CB9E5526FE}"/>
                </a:ext>
              </a:extLst>
            </p:cNvPr>
            <p:cNvSpPr/>
            <p:nvPr/>
          </p:nvSpPr>
          <p:spPr>
            <a:xfrm>
              <a:off x="3312091" y="4402898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BC3A14-DB4A-C3D3-0B93-AD7BE00C42F9}"/>
                </a:ext>
              </a:extLst>
            </p:cNvPr>
            <p:cNvSpPr/>
            <p:nvPr/>
          </p:nvSpPr>
          <p:spPr>
            <a:xfrm>
              <a:off x="2399257" y="4935582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5009D0-C639-2C5D-147F-B7D6C7069FA5}"/>
                </a:ext>
              </a:extLst>
            </p:cNvPr>
            <p:cNvSpPr/>
            <p:nvPr/>
          </p:nvSpPr>
          <p:spPr>
            <a:xfrm>
              <a:off x="2646124" y="2132556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A723AF-2A0F-22F7-7165-ED8D207973E6}"/>
              </a:ext>
            </a:extLst>
          </p:cNvPr>
          <p:cNvGrpSpPr/>
          <p:nvPr/>
        </p:nvGrpSpPr>
        <p:grpSpPr>
          <a:xfrm>
            <a:off x="6988581" y="2001649"/>
            <a:ext cx="1058446" cy="1091140"/>
            <a:chOff x="8368850" y="2556290"/>
            <a:chExt cx="1517965" cy="1564854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8DE3AB3-F76E-E4C5-0575-91E82B26B671}"/>
                </a:ext>
              </a:extLst>
            </p:cNvPr>
            <p:cNvSpPr/>
            <p:nvPr/>
          </p:nvSpPr>
          <p:spPr>
            <a:xfrm>
              <a:off x="8375113" y="3345429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81F6E9CB-C227-90F9-F09D-F6688D4BB804}"/>
                </a:ext>
              </a:extLst>
            </p:cNvPr>
            <p:cNvSpPr/>
            <p:nvPr/>
          </p:nvSpPr>
          <p:spPr>
            <a:xfrm>
              <a:off x="8838576" y="3602213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B8DABBDF-0225-57E0-4965-61DE3A917E0D}"/>
                </a:ext>
              </a:extLst>
            </p:cNvPr>
            <p:cNvSpPr/>
            <p:nvPr/>
          </p:nvSpPr>
          <p:spPr>
            <a:xfrm>
              <a:off x="9284855" y="3333328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3B59EC3C-5B78-67C4-DBDF-C989AA796AFF}"/>
                </a:ext>
              </a:extLst>
            </p:cNvPr>
            <p:cNvSpPr/>
            <p:nvPr/>
          </p:nvSpPr>
          <p:spPr>
            <a:xfrm>
              <a:off x="9276987" y="280681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E8FB9067-FFD8-1F19-17F7-07E47C8C0083}"/>
                </a:ext>
              </a:extLst>
            </p:cNvPr>
            <p:cNvSpPr/>
            <p:nvPr/>
          </p:nvSpPr>
          <p:spPr>
            <a:xfrm>
              <a:off x="8832313" y="255629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74B91CF0-2CD0-649C-5E9D-DE528EB828F3}"/>
                </a:ext>
              </a:extLst>
            </p:cNvPr>
            <p:cNvSpPr/>
            <p:nvPr/>
          </p:nvSpPr>
          <p:spPr>
            <a:xfrm>
              <a:off x="8368850" y="2819337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EF6035D-E451-9011-B171-621AF8CE0D67}"/>
                </a:ext>
              </a:extLst>
            </p:cNvPr>
            <p:cNvGrpSpPr/>
            <p:nvPr/>
          </p:nvGrpSpPr>
          <p:grpSpPr>
            <a:xfrm>
              <a:off x="8824252" y="3079146"/>
              <a:ext cx="601960" cy="518931"/>
              <a:chOff x="8143197" y="2378864"/>
              <a:chExt cx="2199947" cy="189650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B604180-4977-1571-8965-1ED1C6D838F7}"/>
                  </a:ext>
                </a:extLst>
              </p:cNvPr>
              <p:cNvGrpSpPr/>
              <p:nvPr/>
            </p:nvGrpSpPr>
            <p:grpSpPr>
              <a:xfrm>
                <a:off x="8612224" y="2425887"/>
                <a:ext cx="1427877" cy="1766497"/>
                <a:chOff x="1427968" y="2132556"/>
                <a:chExt cx="2756771" cy="3410538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9CB1A77-284B-DC77-79AF-58F5CF4EDB8B}"/>
                    </a:ext>
                  </a:extLst>
                </p:cNvPr>
                <p:cNvSpPr/>
                <p:nvPr/>
              </p:nvSpPr>
              <p:spPr>
                <a:xfrm>
                  <a:off x="2342368" y="3313135"/>
                  <a:ext cx="607512" cy="607512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3B3F8D1-3C16-F82E-DDB5-453EA2764D49}"/>
                    </a:ext>
                  </a:extLst>
                </p:cNvPr>
                <p:cNvSpPr/>
                <p:nvPr/>
              </p:nvSpPr>
              <p:spPr>
                <a:xfrm>
                  <a:off x="3093929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BAC7B16-CDAD-BF68-B09A-098B03A5D7F8}"/>
                    </a:ext>
                  </a:extLst>
                </p:cNvPr>
                <p:cNvSpPr/>
                <p:nvPr/>
              </p:nvSpPr>
              <p:spPr>
                <a:xfrm>
                  <a:off x="1427968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8C899EB-9775-89B8-DD61-4049E48FA787}"/>
                    </a:ext>
                  </a:extLst>
                </p:cNvPr>
                <p:cNvSpPr/>
                <p:nvPr/>
              </p:nvSpPr>
              <p:spPr>
                <a:xfrm>
                  <a:off x="3577227" y="3616891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067076FF-EC53-FCED-DACF-B3244448B864}"/>
                    </a:ext>
                  </a:extLst>
                </p:cNvPr>
                <p:cNvSpPr/>
                <p:nvPr/>
              </p:nvSpPr>
              <p:spPr>
                <a:xfrm>
                  <a:off x="1486422" y="4224403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F92DF36-E97D-04A3-C085-3EEC67AF90B3}"/>
                    </a:ext>
                  </a:extLst>
                </p:cNvPr>
                <p:cNvSpPr/>
                <p:nvPr/>
              </p:nvSpPr>
              <p:spPr>
                <a:xfrm>
                  <a:off x="3312091" y="4402898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06207C0-168F-5DCE-EB4E-5245DC064ECB}"/>
                    </a:ext>
                  </a:extLst>
                </p:cNvPr>
                <p:cNvSpPr/>
                <p:nvPr/>
              </p:nvSpPr>
              <p:spPr>
                <a:xfrm>
                  <a:off x="2399257" y="4935582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30722F1-8A51-0F0B-C60E-65B712116DD0}"/>
                    </a:ext>
                  </a:extLst>
                </p:cNvPr>
                <p:cNvSpPr/>
                <p:nvPr/>
              </p:nvSpPr>
              <p:spPr>
                <a:xfrm>
                  <a:off x="2646124" y="2132556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86E85876-4B4D-80F8-2713-F3D6B90BE588}"/>
                  </a:ext>
                </a:extLst>
              </p:cNvPr>
              <p:cNvSpPr/>
              <p:nvPr/>
            </p:nvSpPr>
            <p:spPr>
              <a:xfrm>
                <a:off x="8143197" y="2378864"/>
                <a:ext cx="2199947" cy="1896506"/>
              </a:xfrm>
              <a:prstGeom prst="hexagon">
                <a:avLst>
                  <a:gd name="adj" fmla="val 28963"/>
                  <a:gd name="vf" fmla="val 115470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2A34D86-B46A-B194-2903-F11969F47427}"/>
              </a:ext>
            </a:extLst>
          </p:cNvPr>
          <p:cNvSpPr txBox="1"/>
          <p:nvPr/>
        </p:nvSpPr>
        <p:spPr>
          <a:xfrm>
            <a:off x="1773648" y="1378318"/>
            <a:ext cx="2456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scRNA</a:t>
            </a:r>
            <a:r>
              <a:rPr lang="en-US" sz="1600" dirty="0"/>
              <a:t>-seq Label Transfer</a:t>
            </a: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6095489C-E5A0-2230-603A-3724C54E1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7"/>
          <a:stretch>
            <a:fillRect/>
          </a:stretch>
        </p:blipFill>
        <p:spPr bwMode="auto">
          <a:xfrm>
            <a:off x="1696884" y="1728045"/>
            <a:ext cx="1576737" cy="184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A3728372-3A86-3B20-8693-BC20502F9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621" y="1750336"/>
            <a:ext cx="1934583" cy="18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2F87A5-2BD8-279D-2D2A-1F8808B7B909}"/>
              </a:ext>
            </a:extLst>
          </p:cNvPr>
          <p:cNvSpPr/>
          <p:nvPr/>
        </p:nvSpPr>
        <p:spPr>
          <a:xfrm>
            <a:off x="5540800" y="1728045"/>
            <a:ext cx="2782946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EFB8C1-485E-CA8A-62CB-7DF056F616C6}"/>
              </a:ext>
            </a:extLst>
          </p:cNvPr>
          <p:cNvSpPr/>
          <p:nvPr/>
        </p:nvSpPr>
        <p:spPr>
          <a:xfrm>
            <a:off x="1636490" y="1728045"/>
            <a:ext cx="3577361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0FDE759-7771-1B25-B272-29AF5E2D001B}"/>
              </a:ext>
            </a:extLst>
          </p:cNvPr>
          <p:cNvGrpSpPr/>
          <p:nvPr/>
        </p:nvGrpSpPr>
        <p:grpSpPr>
          <a:xfrm>
            <a:off x="5956863" y="3333027"/>
            <a:ext cx="1899531" cy="102536"/>
            <a:chOff x="1709803" y="5457360"/>
            <a:chExt cx="4377846" cy="64352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F39954-7637-6006-7362-931D1248F5E8}"/>
                </a:ext>
              </a:extLst>
            </p:cNvPr>
            <p:cNvSpPr/>
            <p:nvPr/>
          </p:nvSpPr>
          <p:spPr>
            <a:xfrm>
              <a:off x="1709803" y="5457360"/>
              <a:ext cx="4377846" cy="6435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DDA033-EEDC-C36D-C32C-1EA7149FF58A}"/>
                </a:ext>
              </a:extLst>
            </p:cNvPr>
            <p:cNvSpPr/>
            <p:nvPr/>
          </p:nvSpPr>
          <p:spPr>
            <a:xfrm>
              <a:off x="1709803" y="5457360"/>
              <a:ext cx="1966586" cy="6435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6419D4B-0289-10E3-CF11-FDE50E451510}"/>
                </a:ext>
              </a:extLst>
            </p:cNvPr>
            <p:cNvSpPr/>
            <p:nvPr/>
          </p:nvSpPr>
          <p:spPr>
            <a:xfrm>
              <a:off x="4878961" y="5457360"/>
              <a:ext cx="1202287" cy="6435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DB0E67D-9C08-1406-E24B-9B53244C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343" y="1806322"/>
            <a:ext cx="1331909" cy="173457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4EAF344-D534-30DC-C809-3B4AEED396A9}"/>
              </a:ext>
            </a:extLst>
          </p:cNvPr>
          <p:cNvSpPr txBox="1"/>
          <p:nvPr/>
        </p:nvSpPr>
        <p:spPr>
          <a:xfrm>
            <a:off x="8868480" y="1374833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Binning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9E91B8-E240-100D-684B-A7A3F92D04F7}"/>
              </a:ext>
            </a:extLst>
          </p:cNvPr>
          <p:cNvSpPr txBox="1"/>
          <p:nvPr/>
        </p:nvSpPr>
        <p:spPr>
          <a:xfrm>
            <a:off x="1696884" y="3782607"/>
            <a:ext cx="2138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Spatial Co-Expression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B01473-EF1E-81E2-F2CA-E2CCBD33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490" y="4096679"/>
            <a:ext cx="1940932" cy="194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FCB96F4-E7AB-1FBC-FC80-DAC44270C005}"/>
              </a:ext>
            </a:extLst>
          </p:cNvPr>
          <p:cNvSpPr/>
          <p:nvPr/>
        </p:nvSpPr>
        <p:spPr>
          <a:xfrm>
            <a:off x="1636490" y="4105485"/>
            <a:ext cx="1887159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79" name="Group 10278">
            <a:extLst>
              <a:ext uri="{FF2B5EF4-FFF2-40B4-BE49-F238E27FC236}">
                <a16:creationId xmlns:a16="http://schemas.microsoft.com/office/drawing/2014/main" id="{04BFEA1B-538B-F38D-FF75-E293B3F1B531}"/>
              </a:ext>
            </a:extLst>
          </p:cNvPr>
          <p:cNvGrpSpPr/>
          <p:nvPr/>
        </p:nvGrpSpPr>
        <p:grpSpPr>
          <a:xfrm>
            <a:off x="4077029" y="3784155"/>
            <a:ext cx="3089289" cy="2226950"/>
            <a:chOff x="3975429" y="3784155"/>
            <a:chExt cx="3089289" cy="222695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8E44F7A-78B3-A8DC-CDC7-89BC553DA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4784" t="36352" b="31790"/>
            <a:stretch>
              <a:fillRect/>
            </a:stretch>
          </p:blipFill>
          <p:spPr>
            <a:xfrm>
              <a:off x="4034538" y="4208119"/>
              <a:ext cx="3030180" cy="174834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B1642C-B12B-9713-5335-E3AB0CDB055E}"/>
                </a:ext>
              </a:extLst>
            </p:cNvPr>
            <p:cNvSpPr txBox="1"/>
            <p:nvPr/>
          </p:nvSpPr>
          <p:spPr>
            <a:xfrm>
              <a:off x="4066337" y="3784155"/>
              <a:ext cx="1483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Deconvolution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EF175-809B-6324-B41F-6E2A8EF21943}"/>
                </a:ext>
              </a:extLst>
            </p:cNvPr>
            <p:cNvSpPr/>
            <p:nvPr/>
          </p:nvSpPr>
          <p:spPr>
            <a:xfrm>
              <a:off x="3975429" y="4105485"/>
              <a:ext cx="2782946" cy="19056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56" name="TextBox 10255">
            <a:extLst>
              <a:ext uri="{FF2B5EF4-FFF2-40B4-BE49-F238E27FC236}">
                <a16:creationId xmlns:a16="http://schemas.microsoft.com/office/drawing/2014/main" id="{6AF25082-862A-8DD8-6816-B2F78676FB63}"/>
              </a:ext>
            </a:extLst>
          </p:cNvPr>
          <p:cNvSpPr txBox="1"/>
          <p:nvPr/>
        </p:nvSpPr>
        <p:spPr>
          <a:xfrm>
            <a:off x="7425628" y="4274629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exprCellCellcom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10266" name="Group 10265">
            <a:extLst>
              <a:ext uri="{FF2B5EF4-FFF2-40B4-BE49-F238E27FC236}">
                <a16:creationId xmlns:a16="http://schemas.microsoft.com/office/drawing/2014/main" id="{A90EF2A7-08CF-4348-7217-C8E4EF99424B}"/>
              </a:ext>
            </a:extLst>
          </p:cNvPr>
          <p:cNvGrpSpPr/>
          <p:nvPr/>
        </p:nvGrpSpPr>
        <p:grpSpPr>
          <a:xfrm>
            <a:off x="7578065" y="4507516"/>
            <a:ext cx="970323" cy="1147889"/>
            <a:chOff x="6467924" y="4341043"/>
            <a:chExt cx="1139507" cy="1348033"/>
          </a:xfrm>
        </p:grpSpPr>
        <p:sp>
          <p:nvSpPr>
            <p:cNvPr id="10244" name="Oval 10243">
              <a:extLst>
                <a:ext uri="{FF2B5EF4-FFF2-40B4-BE49-F238E27FC236}">
                  <a16:creationId xmlns:a16="http://schemas.microsoft.com/office/drawing/2014/main" id="{E7DC8317-E813-46CD-DAE2-93EB4893D6D2}"/>
                </a:ext>
              </a:extLst>
            </p:cNvPr>
            <p:cNvSpPr/>
            <p:nvPr/>
          </p:nvSpPr>
          <p:spPr>
            <a:xfrm>
              <a:off x="7022313" y="4419786"/>
              <a:ext cx="364992" cy="3649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48" name="Oval 10247">
              <a:extLst>
                <a:ext uri="{FF2B5EF4-FFF2-40B4-BE49-F238E27FC236}">
                  <a16:creationId xmlns:a16="http://schemas.microsoft.com/office/drawing/2014/main" id="{5BDE78F0-FD4A-26C9-23A1-FEAFBB73839B}"/>
                </a:ext>
              </a:extLst>
            </p:cNvPr>
            <p:cNvSpPr/>
            <p:nvPr/>
          </p:nvSpPr>
          <p:spPr>
            <a:xfrm>
              <a:off x="6575897" y="4703706"/>
              <a:ext cx="364992" cy="3649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4" name="Block Arc 10253">
              <a:extLst>
                <a:ext uri="{FF2B5EF4-FFF2-40B4-BE49-F238E27FC236}">
                  <a16:creationId xmlns:a16="http://schemas.microsoft.com/office/drawing/2014/main" id="{04F71FB5-2134-F7B8-FBD4-DE8139C0EAD3}"/>
                </a:ext>
              </a:extLst>
            </p:cNvPr>
            <p:cNvSpPr/>
            <p:nvPr/>
          </p:nvSpPr>
          <p:spPr>
            <a:xfrm rot="1850732">
              <a:off x="6810185" y="4628288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55" name="Oval 10254">
              <a:extLst>
                <a:ext uri="{FF2B5EF4-FFF2-40B4-BE49-F238E27FC236}">
                  <a16:creationId xmlns:a16="http://schemas.microsoft.com/office/drawing/2014/main" id="{C045D430-B499-6303-2754-F64F14E48159}"/>
                </a:ext>
              </a:extLst>
            </p:cNvPr>
            <p:cNvSpPr/>
            <p:nvPr/>
          </p:nvSpPr>
          <p:spPr>
            <a:xfrm>
              <a:off x="6892300" y="4703706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7" name="Oval 10256">
              <a:extLst>
                <a:ext uri="{FF2B5EF4-FFF2-40B4-BE49-F238E27FC236}">
                  <a16:creationId xmlns:a16="http://schemas.microsoft.com/office/drawing/2014/main" id="{A5909F0F-4339-9BD2-5923-CC1B926A3FA7}"/>
                </a:ext>
              </a:extLst>
            </p:cNvPr>
            <p:cNvSpPr/>
            <p:nvPr/>
          </p:nvSpPr>
          <p:spPr>
            <a:xfrm>
              <a:off x="7063862" y="4703706"/>
              <a:ext cx="364992" cy="3649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58" name="Oval 10257">
              <a:extLst>
                <a:ext uri="{FF2B5EF4-FFF2-40B4-BE49-F238E27FC236}">
                  <a16:creationId xmlns:a16="http://schemas.microsoft.com/office/drawing/2014/main" id="{15708220-AAE1-8148-905E-933B8DCD1D9C}"/>
                </a:ext>
              </a:extLst>
            </p:cNvPr>
            <p:cNvSpPr/>
            <p:nvPr/>
          </p:nvSpPr>
          <p:spPr>
            <a:xfrm>
              <a:off x="6617446" y="4987626"/>
              <a:ext cx="364992" cy="3649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9" name="Block Arc 10258">
              <a:extLst>
                <a:ext uri="{FF2B5EF4-FFF2-40B4-BE49-F238E27FC236}">
                  <a16:creationId xmlns:a16="http://schemas.microsoft.com/office/drawing/2014/main" id="{869CC351-BFE5-BC8C-25A2-CE06C5D98D78}"/>
                </a:ext>
              </a:extLst>
            </p:cNvPr>
            <p:cNvSpPr/>
            <p:nvPr/>
          </p:nvSpPr>
          <p:spPr>
            <a:xfrm rot="1850732">
              <a:off x="6851734" y="4912208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60" name="Oval 10259">
              <a:extLst>
                <a:ext uri="{FF2B5EF4-FFF2-40B4-BE49-F238E27FC236}">
                  <a16:creationId xmlns:a16="http://schemas.microsoft.com/office/drawing/2014/main" id="{2C67E307-5705-773F-18B0-FCCE04BD9A88}"/>
                </a:ext>
              </a:extLst>
            </p:cNvPr>
            <p:cNvSpPr/>
            <p:nvPr/>
          </p:nvSpPr>
          <p:spPr>
            <a:xfrm>
              <a:off x="6933849" y="4987626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5" name="Rectangle 10264">
              <a:extLst>
                <a:ext uri="{FF2B5EF4-FFF2-40B4-BE49-F238E27FC236}">
                  <a16:creationId xmlns:a16="http://schemas.microsoft.com/office/drawing/2014/main" id="{2FA6934C-6A35-AC23-A209-7AA2D73E44ED}"/>
                </a:ext>
              </a:extLst>
            </p:cNvPr>
            <p:cNvSpPr/>
            <p:nvPr/>
          </p:nvSpPr>
          <p:spPr>
            <a:xfrm>
              <a:off x="6467924" y="4341043"/>
              <a:ext cx="1139507" cy="1348033"/>
            </a:xfrm>
            <a:prstGeom prst="rect">
              <a:avLst/>
            </a:prstGeom>
            <a:solidFill>
              <a:schemeClr val="bg1">
                <a:alpha val="6630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1" name="Oval 10260">
              <a:extLst>
                <a:ext uri="{FF2B5EF4-FFF2-40B4-BE49-F238E27FC236}">
                  <a16:creationId xmlns:a16="http://schemas.microsoft.com/office/drawing/2014/main" id="{1C62EF98-46E7-123F-9B32-EE7D1DA51FEB}"/>
                </a:ext>
              </a:extLst>
            </p:cNvPr>
            <p:cNvSpPr/>
            <p:nvPr/>
          </p:nvSpPr>
          <p:spPr>
            <a:xfrm>
              <a:off x="7103457" y="4954727"/>
              <a:ext cx="364992" cy="3649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2" name="Oval 10261">
              <a:extLst>
                <a:ext uri="{FF2B5EF4-FFF2-40B4-BE49-F238E27FC236}">
                  <a16:creationId xmlns:a16="http://schemas.microsoft.com/office/drawing/2014/main" id="{4DAAB034-0CFB-BF98-11B7-2AEA8FBA1460}"/>
                </a:ext>
              </a:extLst>
            </p:cNvPr>
            <p:cNvSpPr/>
            <p:nvPr/>
          </p:nvSpPr>
          <p:spPr>
            <a:xfrm>
              <a:off x="6657041" y="5238647"/>
              <a:ext cx="364992" cy="3649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3" name="Block Arc 10262">
              <a:extLst>
                <a:ext uri="{FF2B5EF4-FFF2-40B4-BE49-F238E27FC236}">
                  <a16:creationId xmlns:a16="http://schemas.microsoft.com/office/drawing/2014/main" id="{C3DA865E-8339-95BD-4D4B-09DFC15B88B2}"/>
                </a:ext>
              </a:extLst>
            </p:cNvPr>
            <p:cNvSpPr/>
            <p:nvPr/>
          </p:nvSpPr>
          <p:spPr>
            <a:xfrm rot="1850732">
              <a:off x="6891329" y="5163229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64" name="Oval 10263">
              <a:extLst>
                <a:ext uri="{FF2B5EF4-FFF2-40B4-BE49-F238E27FC236}">
                  <a16:creationId xmlns:a16="http://schemas.microsoft.com/office/drawing/2014/main" id="{61FE2FAF-CB9A-2039-BC33-E464B174F532}"/>
                </a:ext>
              </a:extLst>
            </p:cNvPr>
            <p:cNvSpPr/>
            <p:nvPr/>
          </p:nvSpPr>
          <p:spPr>
            <a:xfrm>
              <a:off x="6973444" y="5238647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73" name="Group 10272">
            <a:extLst>
              <a:ext uri="{FF2B5EF4-FFF2-40B4-BE49-F238E27FC236}">
                <a16:creationId xmlns:a16="http://schemas.microsoft.com/office/drawing/2014/main" id="{F04BA23C-42AB-BF53-19FA-87648721696E}"/>
              </a:ext>
            </a:extLst>
          </p:cNvPr>
          <p:cNvGrpSpPr/>
          <p:nvPr/>
        </p:nvGrpSpPr>
        <p:grpSpPr>
          <a:xfrm>
            <a:off x="9225535" y="4665388"/>
            <a:ext cx="1235805" cy="750313"/>
            <a:chOff x="8387335" y="4577658"/>
            <a:chExt cx="1451278" cy="881136"/>
          </a:xfrm>
        </p:grpSpPr>
        <p:sp>
          <p:nvSpPr>
            <p:cNvPr id="10267" name="Oval 10266">
              <a:extLst>
                <a:ext uri="{FF2B5EF4-FFF2-40B4-BE49-F238E27FC236}">
                  <a16:creationId xmlns:a16="http://schemas.microsoft.com/office/drawing/2014/main" id="{03C17DBC-ED1F-31B4-9EC6-BDCF73D62571}"/>
                </a:ext>
              </a:extLst>
            </p:cNvPr>
            <p:cNvSpPr/>
            <p:nvPr/>
          </p:nvSpPr>
          <p:spPr>
            <a:xfrm>
              <a:off x="8833751" y="4577658"/>
              <a:ext cx="364992" cy="3649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8" name="Oval 10267">
              <a:extLst>
                <a:ext uri="{FF2B5EF4-FFF2-40B4-BE49-F238E27FC236}">
                  <a16:creationId xmlns:a16="http://schemas.microsoft.com/office/drawing/2014/main" id="{5A0C026A-C226-53D1-244C-BB9A01820909}"/>
                </a:ext>
              </a:extLst>
            </p:cNvPr>
            <p:cNvSpPr/>
            <p:nvPr/>
          </p:nvSpPr>
          <p:spPr>
            <a:xfrm>
              <a:off x="8387335" y="4861578"/>
              <a:ext cx="364992" cy="3649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9" name="Block Arc 10268">
              <a:extLst>
                <a:ext uri="{FF2B5EF4-FFF2-40B4-BE49-F238E27FC236}">
                  <a16:creationId xmlns:a16="http://schemas.microsoft.com/office/drawing/2014/main" id="{C536D2D8-6223-7057-36CC-3A3F8402E053}"/>
                </a:ext>
              </a:extLst>
            </p:cNvPr>
            <p:cNvSpPr/>
            <p:nvPr/>
          </p:nvSpPr>
          <p:spPr>
            <a:xfrm rot="1850732">
              <a:off x="8621623" y="4786160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70" name="Oval 10269">
              <a:extLst>
                <a:ext uri="{FF2B5EF4-FFF2-40B4-BE49-F238E27FC236}">
                  <a16:creationId xmlns:a16="http://schemas.microsoft.com/office/drawing/2014/main" id="{1544F074-B5CD-685C-3FB8-CC69B7F61342}"/>
                </a:ext>
              </a:extLst>
            </p:cNvPr>
            <p:cNvSpPr/>
            <p:nvPr/>
          </p:nvSpPr>
          <p:spPr>
            <a:xfrm>
              <a:off x="8703738" y="4861578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Oval 10270">
              <a:extLst>
                <a:ext uri="{FF2B5EF4-FFF2-40B4-BE49-F238E27FC236}">
                  <a16:creationId xmlns:a16="http://schemas.microsoft.com/office/drawing/2014/main" id="{2BE7C012-9C80-56CF-9C60-FF3F3358D8C9}"/>
                </a:ext>
              </a:extLst>
            </p:cNvPr>
            <p:cNvSpPr/>
            <p:nvPr/>
          </p:nvSpPr>
          <p:spPr>
            <a:xfrm>
              <a:off x="9473621" y="5093802"/>
              <a:ext cx="364992" cy="3649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272" name="TextBox 10271">
            <a:extLst>
              <a:ext uri="{FF2B5EF4-FFF2-40B4-BE49-F238E27FC236}">
                <a16:creationId xmlns:a16="http://schemas.microsoft.com/office/drawing/2014/main" id="{F95A81E5-FB01-2FB3-38F7-CE0052DDFFB7}"/>
              </a:ext>
            </a:extLst>
          </p:cNvPr>
          <p:cNvSpPr txBox="1"/>
          <p:nvPr/>
        </p:nvSpPr>
        <p:spPr>
          <a:xfrm>
            <a:off x="9162591" y="4274628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spatCellCellcom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274" name="TextBox 10273">
            <a:extLst>
              <a:ext uri="{FF2B5EF4-FFF2-40B4-BE49-F238E27FC236}">
                <a16:creationId xmlns:a16="http://schemas.microsoft.com/office/drawing/2014/main" id="{F0E64223-EFAF-1BC0-B2DF-99B39D370E2A}"/>
              </a:ext>
            </a:extLst>
          </p:cNvPr>
          <p:cNvSpPr txBox="1"/>
          <p:nvPr/>
        </p:nvSpPr>
        <p:spPr>
          <a:xfrm>
            <a:off x="8065175" y="4073729"/>
            <a:ext cx="17892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Is there feature enrichment…</a:t>
            </a:r>
          </a:p>
        </p:txBody>
      </p:sp>
      <p:sp>
        <p:nvSpPr>
          <p:cNvPr id="10275" name="TextBox 10274">
            <a:extLst>
              <a:ext uri="{FF2B5EF4-FFF2-40B4-BE49-F238E27FC236}">
                <a16:creationId xmlns:a16="http://schemas.microsoft.com/office/drawing/2014/main" id="{0EB28136-4EF0-6093-E049-D8A781DE5FE5}"/>
              </a:ext>
            </a:extLst>
          </p:cNvPr>
          <p:cNvSpPr txBox="1"/>
          <p:nvPr/>
        </p:nvSpPr>
        <p:spPr>
          <a:xfrm>
            <a:off x="7454564" y="5560987"/>
            <a:ext cx="1455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With particular </a:t>
            </a:r>
            <a:r>
              <a:rPr lang="en-US" sz="1200" dirty="0" err="1"/>
              <a:t>celltype</a:t>
            </a:r>
            <a:r>
              <a:rPr lang="en-US" sz="1200" dirty="0"/>
              <a:t> pairs?</a:t>
            </a:r>
          </a:p>
        </p:txBody>
      </p:sp>
      <p:sp>
        <p:nvSpPr>
          <p:cNvPr id="10276" name="TextBox 10275">
            <a:extLst>
              <a:ext uri="{FF2B5EF4-FFF2-40B4-BE49-F238E27FC236}">
                <a16:creationId xmlns:a16="http://schemas.microsoft.com/office/drawing/2014/main" id="{FD6CF85A-347D-693F-2D6F-C51E0AB8F313}"/>
              </a:ext>
            </a:extLst>
          </p:cNvPr>
          <p:cNvSpPr txBox="1"/>
          <p:nvPr/>
        </p:nvSpPr>
        <p:spPr>
          <a:xfrm>
            <a:off x="9099081" y="5560987"/>
            <a:ext cx="142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when a pair is spatially proximal?</a:t>
            </a:r>
          </a:p>
        </p:txBody>
      </p:sp>
      <p:sp>
        <p:nvSpPr>
          <p:cNvPr id="10277" name="Rectangle 10276">
            <a:extLst>
              <a:ext uri="{FF2B5EF4-FFF2-40B4-BE49-F238E27FC236}">
                <a16:creationId xmlns:a16="http://schemas.microsoft.com/office/drawing/2014/main" id="{E0CB0F9E-A9CC-CBBC-AF4D-756B58F70A41}"/>
              </a:ext>
            </a:extLst>
          </p:cNvPr>
          <p:cNvSpPr/>
          <p:nvPr/>
        </p:nvSpPr>
        <p:spPr>
          <a:xfrm>
            <a:off x="7387495" y="4105485"/>
            <a:ext cx="3158807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8" name="TextBox 10277">
            <a:extLst>
              <a:ext uri="{FF2B5EF4-FFF2-40B4-BE49-F238E27FC236}">
                <a16:creationId xmlns:a16="http://schemas.microsoft.com/office/drawing/2014/main" id="{64CDD6DD-55FB-0DA4-C86C-6A9D2573189B}"/>
              </a:ext>
            </a:extLst>
          </p:cNvPr>
          <p:cNvSpPr txBox="1"/>
          <p:nvPr/>
        </p:nvSpPr>
        <p:spPr>
          <a:xfrm>
            <a:off x="7365982" y="3765392"/>
            <a:ext cx="269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5826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F477-CC4F-AA07-8BFF-2B7EC2B9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Convenience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7A766-19A1-716C-C25C-8412A13A5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04" y="1822537"/>
            <a:ext cx="3895527" cy="4334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514EB-110D-5E49-D62F-19CEE54F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5"/>
          <a:stretch>
            <a:fillRect/>
          </a:stretch>
        </p:blipFill>
        <p:spPr>
          <a:xfrm>
            <a:off x="6162805" y="2378689"/>
            <a:ext cx="4313390" cy="2793168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80FDA802-F462-F6F2-6B19-34D7459045E1}"/>
              </a:ext>
            </a:extLst>
          </p:cNvPr>
          <p:cNvSpPr/>
          <p:nvPr/>
        </p:nvSpPr>
        <p:spPr>
          <a:xfrm>
            <a:off x="3131507" y="5124884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44C59FAB-9FED-F927-9DD6-8E0E3F96C94F}"/>
              </a:ext>
            </a:extLst>
          </p:cNvPr>
          <p:cNvSpPr/>
          <p:nvPr/>
        </p:nvSpPr>
        <p:spPr>
          <a:xfrm>
            <a:off x="3131507" y="5331564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B3917121-FD83-E821-1886-B193D564C182}"/>
              </a:ext>
            </a:extLst>
          </p:cNvPr>
          <p:cNvSpPr/>
          <p:nvPr/>
        </p:nvSpPr>
        <p:spPr>
          <a:xfrm>
            <a:off x="3131507" y="5531980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3E4C6694-0589-4A31-011F-929A6F143A12}"/>
              </a:ext>
            </a:extLst>
          </p:cNvPr>
          <p:cNvSpPr/>
          <p:nvPr/>
        </p:nvSpPr>
        <p:spPr>
          <a:xfrm>
            <a:off x="3131507" y="5744923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F012A243-2F83-61EF-43E5-DAF7F5D6E7B1}"/>
              </a:ext>
            </a:extLst>
          </p:cNvPr>
          <p:cNvSpPr/>
          <p:nvPr/>
        </p:nvSpPr>
        <p:spPr>
          <a:xfrm>
            <a:off x="3131507" y="4918205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0D783F4A-F8B1-ECC7-4D07-6249E4DCD8EA}"/>
              </a:ext>
            </a:extLst>
          </p:cNvPr>
          <p:cNvSpPr/>
          <p:nvPr/>
        </p:nvSpPr>
        <p:spPr>
          <a:xfrm>
            <a:off x="3131507" y="2625942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9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577</Words>
  <Application>Microsoft Macintosh PowerPoint</Application>
  <PresentationFormat>Widescreen</PresentationFormat>
  <Paragraphs>101</Paragraphs>
  <Slides>13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Aptos SemiBold</vt:lpstr>
      <vt:lpstr>Arial</vt:lpstr>
      <vt:lpstr>Consolas</vt:lpstr>
      <vt:lpstr>Office Theme</vt:lpstr>
      <vt:lpstr>Giotto Suite: Analysis Setup and Initial Workflows</vt:lpstr>
      <vt:lpstr>PowerPoint Presentation</vt:lpstr>
      <vt:lpstr>Mission</vt:lpstr>
      <vt:lpstr>Spatial Datatypes</vt:lpstr>
      <vt:lpstr>Aggregation</vt:lpstr>
      <vt:lpstr>Spatial Wrangling</vt:lpstr>
      <vt:lpstr>Spatial Relationships</vt:lpstr>
      <vt:lpstr>Applications</vt:lpstr>
      <vt:lpstr>Import Convenience Functions</vt:lpstr>
      <vt:lpstr>Demo</vt:lpstr>
      <vt:lpstr>Spatial Binning</vt:lpstr>
      <vt:lpstr>Neighborhood Composition</vt:lpstr>
      <vt:lpstr>Label 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Chen, Jiaji</dc:creator>
  <cp:lastModifiedBy>Chen, Jiaji</cp:lastModifiedBy>
  <cp:revision>23</cp:revision>
  <dcterms:created xsi:type="dcterms:W3CDTF">2025-12-03T19:49:04Z</dcterms:created>
  <dcterms:modified xsi:type="dcterms:W3CDTF">2025-12-04T18:21:45Z</dcterms:modified>
</cp:coreProperties>
</file>